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CF9B654-41E1-48E5-B8B3-BB9BC528D53D}" type="datetimeFigureOut">
              <a:rPr lang="en-US" smtClean="0"/>
              <a:pPr/>
              <a:t>9/11/2014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6FA6729-0F30-4F8F-823E-D21779143E0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CF9B654-41E1-48E5-B8B3-BB9BC528D53D}" type="datetimeFigureOut">
              <a:rPr lang="en-US" smtClean="0"/>
              <a:pPr/>
              <a:t>9/11/2014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6FA6729-0F30-4F8F-823E-D21779143E0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CF9B654-41E1-48E5-B8B3-BB9BC528D53D}" type="datetimeFigureOut">
              <a:rPr lang="en-US" smtClean="0"/>
              <a:pPr/>
              <a:t>9/11/2014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6FA6729-0F30-4F8F-823E-D21779143E0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CF9B654-41E1-48E5-B8B3-BB9BC528D53D}" type="datetimeFigureOut">
              <a:rPr lang="en-US" smtClean="0"/>
              <a:pPr/>
              <a:t>9/11/2014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6FA6729-0F30-4F8F-823E-D21779143E0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CF9B654-41E1-48E5-B8B3-BB9BC528D53D}" type="datetimeFigureOut">
              <a:rPr lang="en-US" smtClean="0"/>
              <a:pPr/>
              <a:t>9/11/2014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6FA6729-0F30-4F8F-823E-D21779143E0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CF9B654-41E1-48E5-B8B3-BB9BC528D53D}" type="datetimeFigureOut">
              <a:rPr lang="en-US" smtClean="0"/>
              <a:pPr/>
              <a:t>9/11/2014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6FA6729-0F30-4F8F-823E-D21779143E0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CF9B654-41E1-48E5-B8B3-BB9BC528D53D}" type="datetimeFigureOut">
              <a:rPr lang="en-US" smtClean="0"/>
              <a:pPr/>
              <a:t>9/11/2014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6FA6729-0F30-4F8F-823E-D21779143E0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CF9B654-41E1-48E5-B8B3-BB9BC528D53D}" type="datetimeFigureOut">
              <a:rPr lang="en-US" smtClean="0"/>
              <a:pPr/>
              <a:t>9/11/2014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6FA6729-0F30-4F8F-823E-D21779143E0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CF9B654-41E1-48E5-B8B3-BB9BC528D53D}" type="datetimeFigureOut">
              <a:rPr lang="en-US" smtClean="0"/>
              <a:pPr/>
              <a:t>9/11/2014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6FA6729-0F30-4F8F-823E-D21779143E0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CF9B654-41E1-48E5-B8B3-BB9BC528D53D}" type="datetimeFigureOut">
              <a:rPr lang="en-US" smtClean="0"/>
              <a:pPr/>
              <a:t>9/11/2014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6FA6729-0F30-4F8F-823E-D21779143E0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CF9B654-41E1-48E5-B8B3-BB9BC528D53D}" type="datetimeFigureOut">
              <a:rPr lang="en-US" smtClean="0"/>
              <a:pPr/>
              <a:t>9/11/2014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6FA6729-0F30-4F8F-823E-D21779143E0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6CF9B654-41E1-48E5-B8B3-BB9BC528D53D}" type="datetimeFigureOut">
              <a:rPr lang="en-US" smtClean="0"/>
              <a:pPr/>
              <a:t>9/11/2014</a:t>
            </a:fld>
            <a:endParaRPr lang="en-US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36FA6729-0F30-4F8F-823E-D21779143E0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62000"/>
            <a:ext cx="7772400" cy="1828800"/>
          </a:xfrm>
        </p:spPr>
        <p:txBody>
          <a:bodyPr/>
          <a:lstStyle/>
          <a:p>
            <a:pPr algn="ctr"/>
            <a:r>
              <a:rPr lang="en-US" dirty="0" smtClean="0"/>
              <a:t>“SE HA PERDIDO EL PUEBLO MEXICATL”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Spanish AP Literature</a:t>
            </a:r>
          </a:p>
          <a:p>
            <a:r>
              <a:rPr lang="en-US" dirty="0" smtClean="0"/>
              <a:t>G. HOLMES BRADDOCK Sr. HIGH</a:t>
            </a:r>
          </a:p>
          <a:p>
            <a:r>
              <a:rPr lang="en-US" dirty="0" smtClean="0"/>
              <a:t>Mrs. LLAPUR</a:t>
            </a:r>
            <a:endParaRPr lang="en-US" dirty="0"/>
          </a:p>
        </p:txBody>
      </p:sp>
      <p:pic>
        <p:nvPicPr>
          <p:cNvPr id="4" name="Picture 3" descr="Miguel Leon Portill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14400" y="3733800"/>
            <a:ext cx="2933890" cy="23494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458200" cy="533400"/>
          </a:xfrm>
        </p:spPr>
        <p:txBody>
          <a:bodyPr>
            <a:normAutofit/>
          </a:bodyPr>
          <a:lstStyle/>
          <a:p>
            <a:r>
              <a:rPr lang="en-US" sz="2000" dirty="0" smtClean="0"/>
              <a:t>           “SE HA PERDIDO EL PUEBLO MEXICATL”</a:t>
            </a:r>
            <a:endParaRPr lang="en-US" sz="20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609600" y="1219200"/>
            <a:ext cx="3931920" cy="792162"/>
          </a:xfrm>
        </p:spPr>
        <p:txBody>
          <a:bodyPr>
            <a:noAutofit/>
          </a:bodyPr>
          <a:lstStyle/>
          <a:p>
            <a:r>
              <a:rPr lang="en-US" sz="4000" dirty="0" smtClean="0"/>
              <a:t>            AUTOR</a:t>
            </a:r>
            <a:endParaRPr lang="en-US" sz="400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3"/>
          </p:nvPr>
        </p:nvSpPr>
        <p:spPr>
          <a:xfrm>
            <a:off x="4343400" y="914400"/>
            <a:ext cx="3657600" cy="86868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  ESTE POEMA (Tercera Parte del libro de Leon-Portilla)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2"/>
          </p:nvPr>
        </p:nvSpPr>
        <p:spPr>
          <a:xfrm>
            <a:off x="533400" y="2286000"/>
            <a:ext cx="3931920" cy="348996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Miguel Leon-Portilla</a:t>
            </a:r>
          </a:p>
          <a:p>
            <a:r>
              <a:rPr lang="en-US" dirty="0" smtClean="0"/>
              <a:t>Escritor y antropologo mexicano del Siglo XX quien recopila una series de datos importantes para publicar un libro en 1959 que aboga por el sufrimiento y dolor de los indigenas de Technoctitlan.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4"/>
          </p:nvPr>
        </p:nvSpPr>
        <p:spPr>
          <a:xfrm>
            <a:off x="4419600" y="1752600"/>
            <a:ext cx="3931920" cy="3489960"/>
          </a:xfrm>
        </p:spPr>
        <p:txBody>
          <a:bodyPr/>
          <a:lstStyle/>
          <a:p>
            <a:r>
              <a:rPr lang="en-US" dirty="0" smtClean="0"/>
              <a:t>Autor ANONIMO</a:t>
            </a:r>
          </a:p>
          <a:p>
            <a:r>
              <a:rPr lang="en-US" dirty="0" smtClean="0"/>
              <a:t>Es escrito en Nahuatl y traducido al castellano.</a:t>
            </a:r>
            <a:endParaRPr lang="en-US" dirty="0"/>
          </a:p>
        </p:txBody>
      </p:sp>
      <p:pic>
        <p:nvPicPr>
          <p:cNvPr id="7" name="Picture 6" descr="Diego River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105400" y="3352800"/>
            <a:ext cx="2895600" cy="2351871"/>
          </a:xfrm>
          <a:prstGeom prst="rect">
            <a:avLst/>
          </a:prstGeom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0"/>
            <a:ext cx="7848600" cy="1143000"/>
          </a:xfrm>
        </p:spPr>
        <p:txBody>
          <a:bodyPr>
            <a:noAutofit/>
          </a:bodyPr>
          <a:lstStyle/>
          <a:p>
            <a:pPr algn="ctr"/>
            <a:r>
              <a:rPr lang="en-US" sz="4000" dirty="0" smtClean="0"/>
              <a:t>“Corrientes Literarias”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2"/>
          </p:nvPr>
        </p:nvSpPr>
        <p:spPr>
          <a:xfrm>
            <a:off x="533400" y="1295400"/>
            <a:ext cx="8229600" cy="4686300"/>
          </a:xfrm>
        </p:spPr>
        <p:txBody>
          <a:bodyPr>
            <a:normAutofit fontScale="85000" lnSpcReduction="10000"/>
          </a:bodyPr>
          <a:lstStyle/>
          <a:p>
            <a:r>
              <a:rPr lang="es-CO" b="1" dirty="0" smtClean="0"/>
              <a:t>Época y Movimiento Cultural:</a:t>
            </a:r>
            <a:r>
              <a:rPr lang="es-CO" dirty="0" smtClean="0"/>
              <a:t>  Época Colonial, Renacimiento</a:t>
            </a:r>
          </a:p>
          <a:p>
            <a:endParaRPr lang="es-CO" dirty="0" smtClean="0"/>
          </a:p>
          <a:p>
            <a:pPr>
              <a:buNone/>
            </a:pPr>
            <a:r>
              <a:rPr lang="en-US" dirty="0" smtClean="0"/>
              <a:t>       SIGLO XVI</a:t>
            </a:r>
          </a:p>
          <a:p>
            <a:r>
              <a:rPr lang="en-US" dirty="0" smtClean="0"/>
              <a:t>1528, SIETE AÑOS DESPUES DE LA CAIDA DE TECHNOCHTITLAN</a:t>
            </a:r>
          </a:p>
          <a:p>
            <a:pPr>
              <a:buNone/>
            </a:pPr>
            <a:endParaRPr lang="en-US" dirty="0" smtClean="0"/>
          </a:p>
          <a:p>
            <a:r>
              <a:rPr lang="es-CO" b="1" dirty="0" smtClean="0"/>
              <a:t>Género:</a:t>
            </a:r>
            <a:r>
              <a:rPr lang="es-CO" dirty="0" smtClean="0"/>
              <a:t> Poesía </a:t>
            </a:r>
          </a:p>
          <a:p>
            <a:endParaRPr lang="es-CO" dirty="0" smtClean="0"/>
          </a:p>
          <a:p>
            <a:r>
              <a:rPr lang="es-CO" b="1" dirty="0" smtClean="0"/>
              <a:t>Nota:</a:t>
            </a:r>
            <a:r>
              <a:rPr lang="es-CO" dirty="0" smtClean="0"/>
              <a:t> El estilo del poema es insólito dado que fue traducido del idioma nahua.  Se podría decir que es un poema </a:t>
            </a:r>
            <a:r>
              <a:rPr lang="es-CO" b="1" dirty="0" smtClean="0"/>
              <a:t>Elegíaco</a:t>
            </a:r>
            <a:r>
              <a:rPr lang="es-CO" dirty="0" smtClean="0"/>
              <a:t> (lastimero, triste).  Según la RAE una Elegía es una composición poética del género lírico, en que se lamenta la muerte de una persona o cualquier otro caso o acontecimiento digno de ser llorado.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91000"/>
            <a:ext cx="8183880" cy="1051560"/>
          </a:xfrm>
        </p:spPr>
        <p:txBody>
          <a:bodyPr/>
          <a:lstStyle/>
          <a:p>
            <a:r>
              <a:rPr lang="en-US" dirty="0" smtClean="0"/>
              <a:t>   INDIGENAS VS ESPAÑOLES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838200" y="579438"/>
            <a:ext cx="7745889" cy="792162"/>
          </a:xfrm>
        </p:spPr>
        <p:txBody>
          <a:bodyPr>
            <a:noAutofit/>
          </a:bodyPr>
          <a:lstStyle/>
          <a:p>
            <a:r>
              <a:rPr lang="en-US" sz="5400" dirty="0" smtClean="0"/>
              <a:t>          TEMAS</a:t>
            </a:r>
            <a:endParaRPr lang="en-US" sz="5400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7774776" cy="3489960"/>
          </a:xfrm>
        </p:spPr>
        <p:txBody>
          <a:bodyPr/>
          <a:lstStyle/>
          <a:p>
            <a:r>
              <a:rPr lang="en-US" dirty="0" smtClean="0"/>
              <a:t>LAS SOCIEDADES EN CONTACTO</a:t>
            </a:r>
          </a:p>
          <a:p>
            <a:endParaRPr lang="en-US" dirty="0" smtClean="0"/>
          </a:p>
          <a:p>
            <a:r>
              <a:rPr lang="en-US" dirty="0" smtClean="0"/>
              <a:t>LAS RELACIONES INTERPESONALES</a:t>
            </a:r>
          </a:p>
          <a:p>
            <a:endParaRPr lang="en-US" dirty="0" smtClean="0"/>
          </a:p>
          <a:p>
            <a:r>
              <a:rPr lang="en-US" dirty="0" smtClean="0"/>
              <a:t>EL TIEMPO Y EL ESPACIO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807720"/>
          </a:xfrm>
        </p:spPr>
        <p:txBody>
          <a:bodyPr>
            <a:noAutofit/>
          </a:bodyPr>
          <a:lstStyle/>
          <a:p>
            <a:r>
              <a:rPr lang="en-US" sz="2400" dirty="0" smtClean="0"/>
              <a:t>RECUERDA QUE ESTE POEMA FUE TRADUCIDO AL CASTELLANO Y ES DIFICIL DE MEDIR.</a:t>
            </a:r>
            <a:endParaRPr lang="en-US" sz="24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7850976" cy="792162"/>
          </a:xfrm>
        </p:spPr>
        <p:txBody>
          <a:bodyPr/>
          <a:lstStyle/>
          <a:p>
            <a:r>
              <a:rPr lang="en-US" dirty="0" smtClean="0"/>
              <a:t>            “CONCEPTOS ORGANIZADORES”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7698576" cy="3489960"/>
          </a:xfrm>
        </p:spPr>
        <p:txBody>
          <a:bodyPr/>
          <a:lstStyle/>
          <a:p>
            <a:r>
              <a:rPr lang="en-US" dirty="0" smtClean="0"/>
              <a:t>LA CONQUISTA</a:t>
            </a:r>
          </a:p>
          <a:p>
            <a:endParaRPr lang="en-US" dirty="0" smtClean="0"/>
          </a:p>
          <a:p>
            <a:r>
              <a:rPr lang="en-US" dirty="0" smtClean="0"/>
              <a:t>SUFRIMIENTO INDIGENA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LAS RELACIONES DE PODER</a:t>
            </a:r>
          </a:p>
          <a:p>
            <a:endParaRPr lang="en-US" dirty="0" smtClean="0"/>
          </a:p>
          <a:p>
            <a:r>
              <a:rPr lang="en-US" dirty="0" smtClean="0"/>
              <a:t>EL IMPERIALISMO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183880" cy="5334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AMBIENTE DE LA OBRA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295400" y="1600200"/>
            <a:ext cx="6705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TLATELOLCO EN EL TIEMPO DE LA CONQUISTA  ALLA POR EL AÑO 1521.</a:t>
            </a:r>
            <a:endParaRPr lang="en-US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28600" y="2438400"/>
            <a:ext cx="861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/>
              <a:t>TONO:      Triste/ Lamentoso</a:t>
            </a:r>
            <a:endParaRPr lang="en-US" sz="3600" b="1" dirty="0"/>
          </a:p>
        </p:txBody>
      </p:sp>
      <p:pic>
        <p:nvPicPr>
          <p:cNvPr id="1026" name="Picture 2" descr="C:\Documents and Settings\221162\Local Settings\Temporary Internet Files\Content.IE5\8EZ6ZSTN\MP900427822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43200" y="3124200"/>
            <a:ext cx="3429000" cy="22851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183880" cy="105156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       Recursos Literarios </a:t>
            </a:r>
            <a:endParaRPr lang="en-US" sz="4000" dirty="0"/>
          </a:p>
        </p:txBody>
      </p:sp>
      <p:sp>
        <p:nvSpPr>
          <p:cNvPr id="3" name="TextBox 2"/>
          <p:cNvSpPr txBox="1"/>
          <p:nvPr/>
        </p:nvSpPr>
        <p:spPr>
          <a:xfrm>
            <a:off x="838200" y="1905000"/>
            <a:ext cx="7467600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s-ES" sz="2800" dirty="0" smtClean="0"/>
              <a:t>Apostrofe</a:t>
            </a:r>
            <a:r>
              <a:rPr lang="en-US" sz="2800" dirty="0" smtClean="0"/>
              <a:t>:  “Llorad, amigos mios…”  (Anunciando la perdida de la nacion mexicana)</a:t>
            </a:r>
          </a:p>
          <a:p>
            <a:pPr>
              <a:buFont typeface="Arial" pitchFamily="34" charset="0"/>
              <a:buChar char="•"/>
            </a:pPr>
            <a:endParaRPr lang="en-US" sz="2800" dirty="0" smtClean="0"/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Repeticion:  “Llanto” (confirma la pena y la tristeza inconsolable de los mexicanos).</a:t>
            </a:r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533400" y="651688"/>
            <a:ext cx="8077200" cy="54784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sz="1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Se ha perdido el pueblo mexica</a:t>
            </a:r>
            <a:endParaRPr kumimoji="0" lang="es-CO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El llanto se extiende, las lágrimas gotean allí en  </a:t>
            </a:r>
            <a:br>
              <a:rPr kumimoji="0" lang="es-CO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</a:br>
            <a:r>
              <a:rPr kumimoji="0" lang="es-CO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                                                            [Tlatelolco. 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Por agua se fueron ya los mexicanos;  </a:t>
            </a:r>
            <a:br>
              <a:rPr kumimoji="0" lang="es-CO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</a:br>
            <a:r>
              <a:rPr kumimoji="0" lang="es-CO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semejan mujeres; la huída es general 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¿Adónde vamos?, ¡oh amigos! Luego ¿fue verdad?  </a:t>
            </a:r>
            <a:br>
              <a:rPr kumimoji="0" lang="es-CO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</a:br>
            <a:r>
              <a:rPr kumimoji="0" lang="es-CO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Ya abandonan la ciudad de México:  </a:t>
            </a:r>
            <a:br>
              <a:rPr kumimoji="0" lang="es-CO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</a:br>
            <a:r>
              <a:rPr kumimoji="0" lang="es-CO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el humo se está levantando; la niebla se está  </a:t>
            </a:r>
            <a:br>
              <a:rPr kumimoji="0" lang="es-CO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</a:br>
            <a:r>
              <a:rPr kumimoji="0" lang="es-CO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                                                           [extendiendo... 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Con llanto se saludan el </a:t>
            </a:r>
            <a:r>
              <a:rPr kumimoji="0" lang="es-CO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Huiznahuácatl</a:t>
            </a:r>
            <a:r>
              <a:rPr kumimoji="0" lang="es-CO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  </a:t>
            </a:r>
            <a:br>
              <a:rPr kumimoji="0" lang="es-CO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</a:br>
            <a:r>
              <a:rPr kumimoji="0" lang="es-CO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                                                           [</a:t>
            </a:r>
            <a:r>
              <a:rPr kumimoji="0" lang="es-CO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Motelhuihtzin</a:t>
            </a:r>
            <a:r>
              <a:rPr kumimoji="0" lang="es-CO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.  </a:t>
            </a:r>
            <a:br>
              <a:rPr kumimoji="0" lang="es-CO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</a:br>
            <a:r>
              <a:rPr kumimoji="0" lang="es-CO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el </a:t>
            </a:r>
            <a:r>
              <a:rPr kumimoji="0" lang="es-CO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Tlailotlácatl</a:t>
            </a:r>
            <a:r>
              <a:rPr kumimoji="0" lang="es-CO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</a:t>
            </a:r>
            <a:r>
              <a:rPr kumimoji="0" lang="es-CO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Tlacotzin</a:t>
            </a:r>
            <a:r>
              <a:rPr kumimoji="0" lang="es-CO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,  </a:t>
            </a:r>
            <a:br>
              <a:rPr kumimoji="0" lang="es-CO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</a:br>
            <a:r>
              <a:rPr kumimoji="0" lang="es-CO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el </a:t>
            </a:r>
            <a:r>
              <a:rPr kumimoji="0" lang="es-CO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Tlacatecuhtli</a:t>
            </a:r>
            <a:r>
              <a:rPr kumimoji="0" lang="es-CO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</a:t>
            </a:r>
            <a:r>
              <a:rPr kumimoji="0" lang="es-CO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Oquihtzin</a:t>
            </a:r>
            <a:r>
              <a:rPr kumimoji="0" lang="es-CO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. . .  </a:t>
            </a:r>
            <a:br>
              <a:rPr kumimoji="0" lang="es-CO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</a:br>
            <a:r>
              <a:rPr kumimoji="0" lang="es-CO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Llorad, amigos míos,  </a:t>
            </a:r>
            <a:br>
              <a:rPr kumimoji="0" lang="es-CO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</a:br>
            <a:r>
              <a:rPr kumimoji="0" lang="es-CO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tened entendido que con estos hechos  </a:t>
            </a:r>
            <a:br>
              <a:rPr kumimoji="0" lang="es-CO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</a:br>
            <a:r>
              <a:rPr kumimoji="0" lang="es-CO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hemos perdido la nación mexicana.  </a:t>
            </a:r>
            <a:br>
              <a:rPr kumimoji="0" lang="es-CO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</a:br>
            <a:r>
              <a:rPr kumimoji="0" lang="es-CO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¡El agua se ha acedado, se acedó la comida!  </a:t>
            </a:r>
            <a:br>
              <a:rPr kumimoji="0" lang="es-CO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</a:br>
            <a:r>
              <a:rPr kumimoji="0" lang="es-CO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Esto es lo que ha hecho el Dador de la vida en  </a:t>
            </a:r>
            <a:br>
              <a:rPr kumimoji="0" lang="es-CO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</a:br>
            <a:r>
              <a:rPr kumimoji="0" lang="es-CO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                                                           [Tlatelolco. 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Sin recato son llevados </a:t>
            </a:r>
            <a:r>
              <a:rPr kumimoji="0" lang="es-CO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Motelhuihtzin</a:t>
            </a:r>
            <a:r>
              <a:rPr kumimoji="0" lang="es-CO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y </a:t>
            </a:r>
            <a:r>
              <a:rPr kumimoji="0" lang="es-CO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Tlacotzin</a:t>
            </a:r>
            <a:r>
              <a:rPr kumimoji="0" lang="es-CO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.  </a:t>
            </a:r>
            <a:br>
              <a:rPr kumimoji="0" lang="es-CO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</a:br>
            <a:r>
              <a:rPr kumimoji="0" lang="es-CO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Con cantos se animaban unos a otros en  </a:t>
            </a:r>
            <a:br>
              <a:rPr kumimoji="0" lang="es-CO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</a:br>
            <a:r>
              <a:rPr kumimoji="0" lang="es-CO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                                                            [</a:t>
            </a:r>
            <a:r>
              <a:rPr kumimoji="0" lang="es-CO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Acachinanco</a:t>
            </a:r>
            <a:r>
              <a:rPr kumimoji="0" lang="es-CO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,  </a:t>
            </a:r>
            <a:br>
              <a:rPr kumimoji="0" lang="es-CO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</a:br>
            <a:r>
              <a:rPr kumimoji="0" lang="es-CO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ah, cuando fueron a ser puestos a prueba allá en  </a:t>
            </a:r>
            <a:br>
              <a:rPr kumimoji="0" lang="es-CO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</a:br>
            <a:r>
              <a:rPr kumimoji="0" lang="es-CO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                                                            [</a:t>
            </a:r>
            <a:r>
              <a:rPr kumimoji="0" lang="es-CO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Coyoacan</a:t>
            </a:r>
            <a:r>
              <a:rPr kumimoji="0" lang="es-CO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. . .</a:t>
            </a:r>
            <a:r>
              <a:rPr kumimoji="0" lang="es-CO" sz="14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hlinkClick r:id=""/>
              </a:rPr>
              <a:t>1</a:t>
            </a:r>
            <a:r>
              <a:rPr kumimoji="0" lang="es-CO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</a:t>
            </a:r>
            <a:br>
              <a:rPr kumimoji="0" lang="es-CO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</a:br>
            <a:endParaRPr kumimoji="0" lang="es-CO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38200"/>
            <a:ext cx="7772400" cy="1828800"/>
          </a:xfrm>
        </p:spPr>
        <p:txBody>
          <a:bodyPr/>
          <a:lstStyle/>
          <a:p>
            <a:pPr algn="ctr"/>
            <a:r>
              <a:rPr lang="en-US" dirty="0" smtClean="0"/>
              <a:t>“Se ha </a:t>
            </a:r>
            <a:r>
              <a:rPr lang="en-US" dirty="0" smtClean="0"/>
              <a:t>Perdido</a:t>
            </a:r>
            <a:r>
              <a:rPr lang="en-US" dirty="0" smtClean="0"/>
              <a:t> el pueblo </a:t>
            </a:r>
            <a:r>
              <a:rPr lang="en-US" dirty="0" smtClean="0"/>
              <a:t>Mexicatl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10000"/>
            <a:ext cx="7772400" cy="914400"/>
          </a:xfrm>
        </p:spPr>
        <p:txBody>
          <a:bodyPr>
            <a:noAutofit/>
          </a:bodyPr>
          <a:lstStyle/>
          <a:p>
            <a:pPr algn="l"/>
            <a:r>
              <a:rPr lang="en-US" dirty="0" smtClean="0"/>
              <a:t>SE PERDIERON LAS TIERRAS, LOS DERECHOS, LAS RIQUEZAS DE UN PUEBLO, PERO LA CULTURA, LA ESENCIA, LAS TRADICIONES, LOS RASGOS FISICOS Y EL AMOR POR SU PROPIA GENTE NO SE HA PERDIDO Y ESTO LO PODEMOS OBSERVAR EN EL ARDUO Y CONTINUO TRABAJO DE MIGUEL LEON PORTILLA, DEFENSOR Y EMBAJADOR DE LA CULTURA AZTECA.</a:t>
            </a:r>
          </a:p>
          <a:p>
            <a:pPr algn="l"/>
            <a:r>
              <a:rPr lang="en-US" dirty="0" smtClean="0"/>
              <a:t>                                                   Gracias Mrs. </a:t>
            </a:r>
            <a:r>
              <a:rPr lang="en-US" dirty="0" smtClean="0"/>
              <a:t>Llapur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247</TotalTime>
  <Words>331</Words>
  <Application>Microsoft Office PowerPoint</Application>
  <PresentationFormat>On-screen Show (4:3)</PresentationFormat>
  <Paragraphs>52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Aspect</vt:lpstr>
      <vt:lpstr>“SE HA PERDIDO EL PUEBLO MEXICATL”</vt:lpstr>
      <vt:lpstr>           “SE HA PERDIDO EL PUEBLO MEXICATL”</vt:lpstr>
      <vt:lpstr>“Corrientes Literarias”</vt:lpstr>
      <vt:lpstr>   INDIGENAS VS ESPAÑOLES</vt:lpstr>
      <vt:lpstr>RECUERDA QUE ESTE POEMA FUE TRADUCIDO AL CASTELLANO Y ES DIFICIL DE MEDIR.</vt:lpstr>
      <vt:lpstr>AMBIENTE DE LA OBRA</vt:lpstr>
      <vt:lpstr>       Recursos Literarios </vt:lpstr>
      <vt:lpstr>Slide 8</vt:lpstr>
      <vt:lpstr>“Se ha Perdido el pueblo Mexicatl”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“SE HA PERDIDO EL PUEBLO MEXICATL”</dc:title>
  <dc:creator>221162</dc:creator>
  <cp:lastModifiedBy>221162</cp:lastModifiedBy>
  <cp:revision>27</cp:revision>
  <dcterms:created xsi:type="dcterms:W3CDTF">2013-10-29T15:51:43Z</dcterms:created>
  <dcterms:modified xsi:type="dcterms:W3CDTF">2014-09-11T14:28:00Z</dcterms:modified>
</cp:coreProperties>
</file>